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56" r:id="rId5"/>
    <p:sldId id="2697" r:id="rId6"/>
    <p:sldId id="2567" r:id="rId7"/>
    <p:sldId id="265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197"/>
  </p:normalViewPr>
  <p:slideViewPr>
    <p:cSldViewPr snapToGrid="0" snapToObjects="1">
      <p:cViewPr varScale="1">
        <p:scale>
          <a:sx n="119" d="100"/>
          <a:sy n="119" d="100"/>
        </p:scale>
        <p:origin x="2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08B0C-C1EE-884C-965B-7D4E195E6196}" type="datetimeFigureOut">
              <a:rPr lang="en-US" smtClean="0"/>
              <a:t>6/5/23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62EE7-8E04-1E48-A80D-FFDAC0970B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819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8B34ED-4CDD-41C9-90F7-D768D5559A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9131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8B34ED-4CDD-41C9-90F7-D768D5559A6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612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48DEA9-6F4F-4540-9E5D-C6F39079AF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01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48271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3676AA-5757-13A6-09A5-181F147C02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5315" y="804464"/>
            <a:ext cx="3881369" cy="362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565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4974" y="987162"/>
            <a:ext cx="10048826" cy="5189802"/>
          </a:xfrm>
        </p:spPr>
        <p:txBody>
          <a:bodyPr vert="horz"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1956B477-5BF5-845F-49D5-68FEA8847D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62F66F-84BC-2EAB-6687-AFACCF60BC6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31A52100-BE18-5730-3D1F-C83A190CA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>
            <a:no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940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69224" y="987161"/>
            <a:ext cx="6584576" cy="5189801"/>
          </a:xfrm>
        </p:spPr>
        <p:txBody>
          <a:bodyPr vert="horz"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BBCDB748-B096-31A9-E4F7-2790075AD3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7DDA28-E77C-9712-BCAC-90B8E488C9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57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4974" y="1208598"/>
            <a:ext cx="10048826" cy="496836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3AC96B-626B-1244-4094-76D4AF36BA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A0E10816-C722-9901-33FE-73B5D48CB0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6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595" y="1470026"/>
            <a:ext cx="10164109" cy="2852737"/>
          </a:xfrm>
        </p:spPr>
        <p:txBody>
          <a:bodyPr anchor="b"/>
          <a:lstStyle>
            <a:lvl1pPr>
              <a:defRPr sz="6000">
                <a:solidFill>
                  <a:schemeClr val="accent3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594" y="4589463"/>
            <a:ext cx="10164109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12">
            <a:extLst>
              <a:ext uri="{FF2B5EF4-FFF2-40B4-BE49-F238E27FC236}">
                <a16:creationId xmlns:a16="http://schemas.microsoft.com/office/drawing/2014/main" id="{B785062E-FC9E-A257-FD04-9DE3DD18D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F3315-9F0B-CE48-B743-2135E93560C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326E6D-B8AE-74E6-5113-94908F8DDF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619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04974" y="1288111"/>
            <a:ext cx="4722412" cy="488885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1388" y="1288111"/>
            <a:ext cx="4722412" cy="488885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B1EFD728-FA13-6FEA-8199-060FED6904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7EBF22-2012-1DBD-4EF0-7994535CD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761D0E2-822D-AE65-8AC7-5D07ABC9A3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51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4974" y="1216551"/>
            <a:ext cx="4692601" cy="58839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04974" y="1804947"/>
            <a:ext cx="4692601" cy="4384716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9676" y="1216551"/>
            <a:ext cx="4715711" cy="588396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9676" y="1804947"/>
            <a:ext cx="4715711" cy="4384716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  <a:lvl2pPr>
              <a:defRPr>
                <a:solidFill>
                  <a:schemeClr val="accent3"/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3"/>
                </a:solidFill>
              </a:defRPr>
            </a:lvl4pPr>
            <a:lvl5pPr>
              <a:defRPr>
                <a:solidFill>
                  <a:schemeClr val="accent3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2" name="Slide Number Placeholder 12">
            <a:extLst>
              <a:ext uri="{FF2B5EF4-FFF2-40B4-BE49-F238E27FC236}">
                <a16:creationId xmlns:a16="http://schemas.microsoft.com/office/drawing/2014/main" id="{5F24049D-0FF8-38BB-6F0A-9E3E23B872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424987A-8938-5527-180B-F01CC6333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C87B05-18AC-0699-9B1A-294053CCD5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6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2">
            <a:extLst>
              <a:ext uri="{FF2B5EF4-FFF2-40B4-BE49-F238E27FC236}">
                <a16:creationId xmlns:a16="http://schemas.microsoft.com/office/drawing/2014/main" id="{390606BC-BF18-C11B-DB03-C0034B72B1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E3070C-9A83-E803-DC50-597318AC6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EF43B1-A1DD-D3EF-B6A6-69BE895B23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91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2">
            <a:extLst>
              <a:ext uri="{FF2B5EF4-FFF2-40B4-BE49-F238E27FC236}">
                <a16:creationId xmlns:a16="http://schemas.microsoft.com/office/drawing/2014/main" id="{BC660CA0-E495-4292-F1BE-98AF78F2DC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F3315-9F0B-CE48-B743-2135E93560C6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84A59A-7919-C738-9626-7E57C32664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741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28993"/>
          </a:xfrm>
        </p:spPr>
        <p:txBody>
          <a:bodyPr anchor="t"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3362" y="987425"/>
            <a:ext cx="5442025" cy="4873625"/>
          </a:xfrm>
        </p:spPr>
        <p:txBody>
          <a:bodyPr/>
          <a:lstStyle>
            <a:lvl1pPr>
              <a:defRPr sz="3200">
                <a:solidFill>
                  <a:schemeClr val="accent3"/>
                </a:solidFill>
              </a:defRPr>
            </a:lvl1pPr>
            <a:lvl2pPr>
              <a:defRPr sz="28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000">
                <a:solidFill>
                  <a:schemeClr val="accent3"/>
                </a:solidFill>
              </a:defRPr>
            </a:lvl4pPr>
            <a:lvl5pPr>
              <a:defRPr sz="2000">
                <a:solidFill>
                  <a:schemeClr val="accent3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04973" y="995363"/>
            <a:ext cx="4324861" cy="4873625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Slide Number Placeholder 12">
            <a:extLst>
              <a:ext uri="{FF2B5EF4-FFF2-40B4-BE49-F238E27FC236}">
                <a16:creationId xmlns:a16="http://schemas.microsoft.com/office/drawing/2014/main" id="{43860802-D27E-9A2E-1F02-316D509D1D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556F42-33D0-6950-B63D-909F39283B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20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13362" y="987425"/>
            <a:ext cx="5442025" cy="4873625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3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04974" y="995363"/>
            <a:ext cx="4324861" cy="487362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3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34B58B3F-4AF0-3E39-9511-2915A2BE1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/>
                </a:solidFill>
              </a:defRPr>
            </a:lvl1pPr>
          </a:lstStyle>
          <a:p>
            <a:fld id="{E70F3315-9F0B-CE48-B743-2135E93560C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65BCE0-A667-8145-5C2C-8D1DAC4C35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221" y="156844"/>
            <a:ext cx="888928" cy="830317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EBFA2AB-F606-8127-FDD5-8DF579235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4974" y="313689"/>
            <a:ext cx="10048826" cy="516629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80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93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AC92D7-A9F4-96BC-978D-D5A20058D16C}"/>
              </a:ext>
            </a:extLst>
          </p:cNvPr>
          <p:cNvSpPr txBox="1"/>
          <p:nvPr userDrawn="1"/>
        </p:nvSpPr>
        <p:spPr>
          <a:xfrm>
            <a:off x="4794201" y="6559036"/>
            <a:ext cx="26035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accent3"/>
                </a:solidFill>
                <a:latin typeface="Montserrat" pitchFamily="2" charset="77"/>
              </a:rPr>
              <a:t>Privileged and confidential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715C9B8-8E52-449A-7145-E3D374F52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r>
              <a:rPr lang="en-US"/>
              <a:t>#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1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8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73C309F-DC52-E0BD-1259-B100539C8F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Part 4</a:t>
            </a:r>
          </a:p>
          <a:p>
            <a:r>
              <a:rPr lang="en-US" dirty="0" err="1"/>
              <a:t>Galien</a:t>
            </a:r>
            <a:r>
              <a:rPr lang="en-US" dirty="0"/>
              <a:t> Startup Prize</a:t>
            </a:r>
          </a:p>
          <a:p>
            <a:r>
              <a:rPr lang="en-US" dirty="0"/>
              <a:t>Additional documentation</a:t>
            </a:r>
          </a:p>
        </p:txBody>
      </p:sp>
    </p:spTree>
    <p:extLst>
      <p:ext uri="{BB962C8B-B14F-4D97-AF65-F5344CB8AC3E}">
        <p14:creationId xmlns:p14="http://schemas.microsoft.com/office/powerpoint/2010/main" val="2548744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D24B42B-925B-494C-A986-BD85E8117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MAESTRO SYSTEM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EEBD54A-0E63-B781-762D-B44BE1DDF17B}"/>
              </a:ext>
            </a:extLst>
          </p:cNvPr>
          <p:cNvSpPr/>
          <p:nvPr/>
        </p:nvSpPr>
        <p:spPr>
          <a:xfrm>
            <a:off x="4095750" y="6540500"/>
            <a:ext cx="4000500" cy="317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12">
            <a:extLst>
              <a:ext uri="{FF2B5EF4-FFF2-40B4-BE49-F238E27FC236}">
                <a16:creationId xmlns:a16="http://schemas.microsoft.com/office/drawing/2014/main" id="{203A7107-DC07-4FD3-3866-BC746070E2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51730" y="18781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0F3315-9F0B-CE48-B743-2135E93560C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1B729500-8BF4-72D0-EC43-B6431FFE2D87}"/>
              </a:ext>
            </a:extLst>
          </p:cNvPr>
          <p:cNvSpPr txBox="1"/>
          <p:nvPr/>
        </p:nvSpPr>
        <p:spPr>
          <a:xfrm>
            <a:off x="5630188" y="6491457"/>
            <a:ext cx="6467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Covered by 4 patent families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0187DB-4B74-2344-4407-AB06ED092B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</a:blip>
          <a:srcRect l="3763" t="10391" r="4210" b="855"/>
          <a:stretch/>
        </p:blipFill>
        <p:spPr>
          <a:xfrm>
            <a:off x="3394434" y="1757618"/>
            <a:ext cx="5354464" cy="3891268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6A32C286-BBAA-F526-07F6-61D5A59A87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938" b="96270" l="10162" r="89622">
                        <a14:foregroundMark x1="15676" y1="30416" x2="23568" y2="37590"/>
                        <a14:foregroundMark x1="23568" y1="37590" x2="21405" y2="48350"/>
                        <a14:foregroundMark x1="21405" y1="48350" x2="12432" y2="50072"/>
                        <a14:foregroundMark x1="12432" y1="50072" x2="12649" y2="78479"/>
                        <a14:foregroundMark x1="12649" y1="78479" x2="22595" y2="85940"/>
                        <a14:foregroundMark x1="22595" y1="85940" x2="31135" y2="86083"/>
                        <a14:foregroundMark x1="31135" y1="86083" x2="42162" y2="60545"/>
                        <a14:foregroundMark x1="42162" y1="60545" x2="43676" y2="40890"/>
                        <a14:foregroundMark x1="7784" y1="50933" x2="12432" y2="86944"/>
                        <a14:foregroundMark x1="12432" y1="86944" x2="10486" y2="96413"/>
                        <a14:foregroundMark x1="36757" y1="83501" x2="29514" y2="91535"/>
                        <a14:foregroundMark x1="29514" y1="91535" x2="20865" y2="91535"/>
                        <a14:foregroundMark x1="20865" y1="91535" x2="31676" y2="84648"/>
                        <a14:foregroundMark x1="31676" y1="84648" x2="36000" y2="75323"/>
                        <a14:foregroundMark x1="38162" y1="95696" x2="38270" y2="87805"/>
                        <a14:foregroundMark x1="81081" y1="23099" x2="82703" y2="42324"/>
                        <a14:foregroundMark x1="82703" y1="42324" x2="78486" y2="57963"/>
                        <a14:foregroundMark x1="87784" y1="35438" x2="85730" y2="55954"/>
                        <a14:foregroundMark x1="85730" y1="55954" x2="85730" y2="56098"/>
                        <a14:foregroundMark x1="89622" y1="34864" x2="89405" y2="42611"/>
                        <a14:foregroundMark x1="66486" y1="36298" x2="66486" y2="36298"/>
                        <a14:foregroundMark x1="61297" y1="32712" x2="61297" y2="32712"/>
                        <a14:foregroundMark x1="67459" y1="34433" x2="67459" y2="34433"/>
                        <a14:foregroundMark x1="65730" y1="38451" x2="65730" y2="38451"/>
                        <a14:foregroundMark x1="24432" y1="52941" x2="29297" y2="66141"/>
                        <a14:foregroundMark x1="29297" y1="66141" x2="18595" y2="68149"/>
                        <a14:foregroundMark x1="18595" y1="68149" x2="25189" y2="57819"/>
                        <a14:foregroundMark x1="25189" y1="57819" x2="25838" y2="57389"/>
                        <a14:foregroundMark x1="19459" y1="72597" x2="31676" y2="80488"/>
                        <a14:foregroundMark x1="24216" y1="80201" x2="28541" y2="84648"/>
                        <a14:foregroundMark x1="41297" y1="37446" x2="45514" y2="40603"/>
                        <a14:foregroundMark x1="48108" y1="34864" x2="58054" y2="26973"/>
                        <a14:foregroundMark x1="61730" y1="34577" x2="61730" y2="36585"/>
                        <a14:foregroundMark x1="47389" y1="31420" x2="46378" y2="32999"/>
                        <a14:foregroundMark x1="48216" y1="30129" x2="47389" y2="31420"/>
                        <a14:foregroundMark x1="59351" y1="43472" x2="59135" y2="44476"/>
                        <a14:foregroundMark x1="62486" y1="44620" x2="62270" y2="45481"/>
                        <a14:foregroundMark x1="64973" y1="47633" x2="64108" y2="47920"/>
                        <a14:foregroundMark x1="65838" y1="42324" x2="67676" y2="42898"/>
                        <a14:foregroundMark x1="55459" y1="36155" x2="60432" y2="40172"/>
                        <a14:foregroundMark x1="84108" y1="20803" x2="82378" y2="31564"/>
                        <a14:foregroundMark x1="81514" y1="19512" x2="82486" y2="18938"/>
                        <a14:foregroundMark x1="85081" y1="20947" x2="85189" y2="23816"/>
                        <a14:foregroundMark x1="85838" y1="20947" x2="86270" y2="22812"/>
                        <a14:foregroundMark x1="86270" y1="25108" x2="85946" y2="26112"/>
                        <a14:foregroundMark x1="79351" y1="25825" x2="78595" y2="26112"/>
                        <a14:foregroundMark x1="79676" y1="27834" x2="78810" y2="27289"/>
                        <a14:foregroundMark x1="77946" y1="27690" x2="77514" y2="25681"/>
                        <a14:foregroundMark x1="78270" y1="23960" x2="77946" y2="24390"/>
                        <a14:foregroundMark x1="61838" y1="37446" x2="62162" y2="38737"/>
                        <a14:foregroundMark x1="63676" y1="42181" x2="64108" y2="41320"/>
                        <a14:foregroundMark x1="67135" y1="35725" x2="66595" y2="36442"/>
                        <a14:foregroundMark x1="68216" y1="34003" x2="67784" y2="34290"/>
                        <a14:foregroundMark x1="62811" y1="43902" x2="62378" y2="44620"/>
                        <a14:foregroundMark x1="68865" y1="44476" x2="68649" y2="44763"/>
                        <a14:foregroundMark x1="35892" y1="30273" x2="35892" y2="30703"/>
                        <a14:foregroundMark x1="33865" y1="38221" x2="33081" y2="40890"/>
                        <a14:foregroundMark x1="35568" y1="32425" x2="34220" y2="37013"/>
                        <a14:foregroundMark x1="36000" y1="29986" x2="35784" y2="30416"/>
                        <a14:foregroundMark x1="40000" y1="63702" x2="38378" y2="87374"/>
                        <a14:backgroundMark x1="24973" y1="21377" x2="31351" y2="29842"/>
                        <a14:backgroundMark x1="31351" y1="29842" x2="30378" y2="36872"/>
                        <a14:backgroundMark x1="52432" y1="47633" x2="60000" y2="63271"/>
                        <a14:backgroundMark x1="60000" y1="63271" x2="62811" y2="66284"/>
                        <a14:backgroundMark x1="50703" y1="58680" x2="49622" y2="71593"/>
                        <a14:backgroundMark x1="49622" y1="71593" x2="71676" y2="76184"/>
                        <a14:backgroundMark x1="56216" y1="44620" x2="51243" y2="45050"/>
                        <a14:backgroundMark x1="52324" y1="39311" x2="54378" y2="39598"/>
                        <a14:backgroundMark x1="40108" y1="32999" x2="49189" y2="25825"/>
                        <a14:backgroundMark x1="49189" y1="25825" x2="51892" y2="27403"/>
                        <a14:backgroundMark x1="76649" y1="24103" x2="77189" y2="29699"/>
                        <a14:backgroundMark x1="57838" y1="47920" x2="59676" y2="48924"/>
                        <a14:backgroundMark x1="62162" y1="48494" x2="62054" y2="48924"/>
                        <a14:backgroundMark x1="49405" y1="58967" x2="47892" y2="63415"/>
                        <a14:backgroundMark x1="63351" y1="61119" x2="69081" y2="64562"/>
                        <a14:backgroundMark x1="53946" y1="39885" x2="55676" y2="41463"/>
                        <a14:backgroundMark x1="56649" y1="42181" x2="55784" y2="43615"/>
                        <a14:backgroundMark x1="61297" y1="43329" x2="61081" y2="44046"/>
                        <a14:backgroundMark x1="66054" y1="45337" x2="65081" y2="45768"/>
                        <a14:backgroundMark x1="66919" y1="48637" x2="67892" y2="50072"/>
                        <a14:backgroundMark x1="53622" y1="38020" x2="53081" y2="38737"/>
                        <a14:backgroundMark x1="51568" y1="40746" x2="51027" y2="41320"/>
                        <a14:backgroundMark x1="50486" y1="41320" x2="50486" y2="41894"/>
                        <a14:backgroundMark x1="57946" y1="42181" x2="57838" y2="42755"/>
                        <a14:backgroundMark x1="33081" y1="36155" x2="27568" y2="38594"/>
                        <a14:backgroundMark x1="32973" y1="36298" x2="33405" y2="37733"/>
                        <a14:backgroundMark x1="35676" y1="38451" x2="34919" y2="38881"/>
                        <a14:backgroundMark x1="32324" y1="38020" x2="33189" y2="39024"/>
                        <a14:backgroundMark x1="47892" y1="45768" x2="43784" y2="69010"/>
                        <a14:backgroundMark x1="43784" y1="69010" x2="43784" y2="69440"/>
                        <a14:backgroundMark x1="46162" y1="53085" x2="43027" y2="65854"/>
                        <a14:backgroundMark x1="43027" y1="65854" x2="43676" y2="67432"/>
                        <a14:backgroundMark x1="58595" y1="29986" x2="58703" y2="34146"/>
                        <a14:backgroundMark x1="56865" y1="31564" x2="55568" y2="32425"/>
                        <a14:backgroundMark x1="61838" y1="27834" x2="62811" y2="29125"/>
                        <a14:backgroundMark x1="49297" y1="31420" x2="49297" y2="31420"/>
                      </a14:backgroundRemoval>
                    </a14:imgEffect>
                  </a14:imgLayer>
                </a14:imgProps>
              </a:ext>
            </a:extLst>
          </a:blip>
          <a:srcRect l="3763" t="10391" r="4210" b="855"/>
          <a:stretch/>
        </p:blipFill>
        <p:spPr>
          <a:xfrm>
            <a:off x="3398925" y="1757618"/>
            <a:ext cx="5354464" cy="3891268"/>
          </a:xfrm>
          <a:prstGeom prst="rect">
            <a:avLst/>
          </a:prstGeom>
        </p:spPr>
      </p:pic>
      <p:grpSp>
        <p:nvGrpSpPr>
          <p:cNvPr id="175" name="Group 174">
            <a:extLst>
              <a:ext uri="{FF2B5EF4-FFF2-40B4-BE49-F238E27FC236}">
                <a16:creationId xmlns:a16="http://schemas.microsoft.com/office/drawing/2014/main" id="{56F9B7FA-61CB-7B5B-C1E7-FB6E34D23DEA}"/>
              </a:ext>
            </a:extLst>
          </p:cNvPr>
          <p:cNvGrpSpPr/>
          <p:nvPr/>
        </p:nvGrpSpPr>
        <p:grpSpPr>
          <a:xfrm>
            <a:off x="164824" y="2746957"/>
            <a:ext cx="5102284" cy="1632510"/>
            <a:chOff x="196574" y="2746957"/>
            <a:chExt cx="5102284" cy="1632510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E848043F-6C1C-093A-85E8-7E0AF0EBE05F}"/>
                </a:ext>
              </a:extLst>
            </p:cNvPr>
            <p:cNvGrpSpPr/>
            <p:nvPr/>
          </p:nvGrpSpPr>
          <p:grpSpPr>
            <a:xfrm>
              <a:off x="3096587" y="2746957"/>
              <a:ext cx="2202271" cy="1601206"/>
              <a:chOff x="2885204" y="2188835"/>
              <a:chExt cx="2202271" cy="1601206"/>
            </a:xfrm>
          </p:grpSpPr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215C1F38-B0D6-6743-BECB-113B3E127F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5204" y="2560569"/>
                <a:ext cx="9631" cy="1229472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162EDBB4-C944-696C-2DEB-9C5BD4C09D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024566" y="2188835"/>
                <a:ext cx="62909" cy="62909"/>
              </a:xfrm>
              <a:prstGeom prst="ellipse">
                <a:avLst/>
              </a:prstGeom>
              <a:solidFill>
                <a:srgbClr val="426185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9057135F-5FD4-3A37-9248-45E524133806}"/>
                  </a:ext>
                </a:extLst>
              </p:cNvPr>
              <p:cNvCxnSpPr>
                <a:cxnSpLocks/>
                <a:endCxn id="27" idx="2"/>
              </p:cNvCxnSpPr>
              <p:nvPr/>
            </p:nvCxnSpPr>
            <p:spPr>
              <a:xfrm>
                <a:off x="3088340" y="2220290"/>
                <a:ext cx="1936226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9B9DD9C9-BBB9-D5BB-A8E6-7C36EE3600C9}"/>
                </a:ext>
              </a:extLst>
            </p:cNvPr>
            <p:cNvCxnSpPr>
              <a:cxnSpLocks/>
            </p:cNvCxnSpPr>
            <p:nvPr/>
          </p:nvCxnSpPr>
          <p:spPr>
            <a:xfrm>
              <a:off x="3299723" y="2778412"/>
              <a:ext cx="0" cy="834966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4D13D7AF-559B-1A45-17E4-BDCD05CC4A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96587" y="3613378"/>
              <a:ext cx="203136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94CBBFF2-9B3F-B458-5EFF-FF8946AB2710}"/>
                </a:ext>
              </a:extLst>
            </p:cNvPr>
            <p:cNvGrpSpPr/>
            <p:nvPr/>
          </p:nvGrpSpPr>
          <p:grpSpPr>
            <a:xfrm>
              <a:off x="196574" y="3010606"/>
              <a:ext cx="2911027" cy="1368861"/>
              <a:chOff x="1151889" y="3734860"/>
              <a:chExt cx="3649620" cy="1368861"/>
            </a:xfrm>
          </p:grpSpPr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758BE5ED-70EF-191F-C48E-416942FCB99F}"/>
                  </a:ext>
                </a:extLst>
              </p:cNvPr>
              <p:cNvSpPr txBox="1"/>
              <p:nvPr/>
            </p:nvSpPr>
            <p:spPr>
              <a:xfrm>
                <a:off x="1281945" y="3734860"/>
                <a:ext cx="35195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87A5C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OR Sensing</a:t>
                </a:r>
                <a:endParaRPr kumimoji="0" lang="en-US" sz="1100" b="0" i="0" u="none" strike="noStrike" kern="1200" cap="none" spc="0" normalizeH="0" baseline="30000" noProof="0">
                  <a:ln>
                    <a:noFill/>
                  </a:ln>
                  <a:solidFill>
                    <a:srgbClr val="87A5C1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3552BA33-C82B-8FC4-4EE8-0727AAAEB51A}"/>
                  </a:ext>
                </a:extLst>
              </p:cNvPr>
              <p:cNvSpPr txBox="1"/>
              <p:nvPr/>
            </p:nvSpPr>
            <p:spPr>
              <a:xfrm>
                <a:off x="1151889" y="4165002"/>
                <a:ext cx="3640856" cy="93871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3D sensors monitor the operating room environment, including bed, surgeon, &amp; equipment, which drive algorithms that improve the operating room experience &amp; efficiency</a:t>
                </a:r>
              </a:p>
            </p:txBody>
          </p:sp>
        </p:grp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464AEECD-E21A-E4E2-8E06-2DDC676D1D88}"/>
              </a:ext>
            </a:extLst>
          </p:cNvPr>
          <p:cNvGrpSpPr/>
          <p:nvPr/>
        </p:nvGrpSpPr>
        <p:grpSpPr>
          <a:xfrm>
            <a:off x="-43410" y="1356292"/>
            <a:ext cx="6503824" cy="1181087"/>
            <a:chOff x="-43410" y="1356292"/>
            <a:chExt cx="6503824" cy="1181087"/>
          </a:xfrm>
        </p:grpSpPr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2E94082-713C-F29E-D16F-0D17D987FB34}"/>
                </a:ext>
              </a:extLst>
            </p:cNvPr>
            <p:cNvCxnSpPr>
              <a:cxnSpLocks/>
            </p:cNvCxnSpPr>
            <p:nvPr/>
          </p:nvCxnSpPr>
          <p:spPr>
            <a:xfrm>
              <a:off x="3267973" y="1522223"/>
              <a:ext cx="3160987" cy="9203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5504F3F2-B0B2-AEDD-59D5-5922889EAD58}"/>
                </a:ext>
              </a:extLst>
            </p:cNvPr>
            <p:cNvCxnSpPr>
              <a:cxnSpLocks/>
            </p:cNvCxnSpPr>
            <p:nvPr/>
          </p:nvCxnSpPr>
          <p:spPr>
            <a:xfrm>
              <a:off x="6428960" y="1531426"/>
              <a:ext cx="0" cy="945212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E49FA15-B683-5450-B3EE-507A47461F81}"/>
                </a:ext>
              </a:extLst>
            </p:cNvPr>
            <p:cNvCxnSpPr>
              <a:cxnSpLocks/>
            </p:cNvCxnSpPr>
            <p:nvPr/>
          </p:nvCxnSpPr>
          <p:spPr>
            <a:xfrm>
              <a:off x="3267973" y="1533310"/>
              <a:ext cx="0" cy="50604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4052F60-848F-FEE8-4BA1-2EF466AE29C8}"/>
                </a:ext>
              </a:extLst>
            </p:cNvPr>
            <p:cNvCxnSpPr>
              <a:cxnSpLocks/>
            </p:cNvCxnSpPr>
            <p:nvPr/>
          </p:nvCxnSpPr>
          <p:spPr>
            <a:xfrm>
              <a:off x="3075731" y="1356292"/>
              <a:ext cx="0" cy="1120346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8411CAF5-0D11-E787-1FCA-A1C0D5E0FA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5731" y="2028677"/>
              <a:ext cx="203136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308C3271-B563-8444-8B23-E1F77461FDBD}"/>
                </a:ext>
              </a:extLst>
            </p:cNvPr>
            <p:cNvGrpSpPr/>
            <p:nvPr/>
          </p:nvGrpSpPr>
          <p:grpSpPr>
            <a:xfrm>
              <a:off x="-43410" y="1406822"/>
              <a:ext cx="3117878" cy="1013991"/>
              <a:chOff x="899586" y="3734860"/>
              <a:chExt cx="3908952" cy="1013991"/>
            </a:xfrm>
          </p:grpSpPr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9CF2CE15-A1A5-A01F-B561-1C6226839A71}"/>
                  </a:ext>
                </a:extLst>
              </p:cNvPr>
              <p:cNvSpPr txBox="1"/>
              <p:nvPr/>
            </p:nvSpPr>
            <p:spPr>
              <a:xfrm>
                <a:off x="1281945" y="3734860"/>
                <a:ext cx="35195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87A5C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Adaptability</a:t>
                </a:r>
                <a:endParaRPr kumimoji="0" lang="en-US" sz="1100" b="0" i="0" u="none" strike="noStrike" kern="1200" cap="none" spc="0" normalizeH="0" baseline="30000" noProof="0">
                  <a:ln>
                    <a:noFill/>
                  </a:ln>
                  <a:solidFill>
                    <a:srgbClr val="87A5C1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D15B42A8-A352-DC46-1377-530C97DE8793}"/>
                  </a:ext>
                </a:extLst>
              </p:cNvPr>
              <p:cNvSpPr txBox="1"/>
              <p:nvPr/>
            </p:nvSpPr>
            <p:spPr>
              <a:xfrm>
                <a:off x="899586" y="4148687"/>
                <a:ext cx="3908952" cy="60016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Arms support diverse configurations allowing comprehensive indication use, including multi-quadrant procedures</a:t>
                </a:r>
              </a:p>
            </p:txBody>
          </p:sp>
        </p:grp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7FF3D730-82C8-4937-E3AE-4AB9EF71E3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97505" y="2474470"/>
              <a:ext cx="62909" cy="62909"/>
            </a:xfrm>
            <a:prstGeom prst="ellipse">
              <a:avLst/>
            </a:prstGeom>
            <a:solidFill>
              <a:srgbClr val="42618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 w="3175">
                  <a:solidFill>
                    <a:srgbClr val="00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160C0BF4-55C8-5887-A907-D106A0748634}"/>
              </a:ext>
            </a:extLst>
          </p:cNvPr>
          <p:cNvGrpSpPr/>
          <p:nvPr/>
        </p:nvGrpSpPr>
        <p:grpSpPr>
          <a:xfrm>
            <a:off x="-64112" y="4693908"/>
            <a:ext cx="4299571" cy="1183268"/>
            <a:chOff x="-32362" y="4693908"/>
            <a:chExt cx="4299571" cy="118326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D61CF25-A4F1-F4B1-6CC9-F0AE54B26995}"/>
                </a:ext>
              </a:extLst>
            </p:cNvPr>
            <p:cNvGrpSpPr/>
            <p:nvPr/>
          </p:nvGrpSpPr>
          <p:grpSpPr>
            <a:xfrm>
              <a:off x="-32362" y="4693908"/>
              <a:ext cx="3102340" cy="1183268"/>
              <a:chOff x="919065" y="3734860"/>
              <a:chExt cx="3889472" cy="1183268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E5EFAA6-12F8-C4AC-6B02-A15BF6B0DAC3}"/>
                  </a:ext>
                </a:extLst>
              </p:cNvPr>
              <p:cNvSpPr txBox="1"/>
              <p:nvPr/>
            </p:nvSpPr>
            <p:spPr>
              <a:xfrm>
                <a:off x="919065" y="3734860"/>
                <a:ext cx="38824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srgbClr val="87A5C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Small &amp; Compact</a:t>
                </a:r>
                <a:endParaRPr kumimoji="0" lang="en-US" sz="1100" b="0" i="0" u="none" strike="noStrike" kern="1200" cap="none" spc="0" normalizeH="0" baseline="30000" noProof="0">
                  <a:ln>
                    <a:noFill/>
                  </a:ln>
                  <a:solidFill>
                    <a:srgbClr val="87A5C1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EE690857-25D7-530B-25B0-CCE7CC37991F}"/>
                  </a:ext>
                </a:extLst>
              </p:cNvPr>
              <p:cNvSpPr txBox="1"/>
              <p:nvPr/>
            </p:nvSpPr>
            <p:spPr>
              <a:xfrm>
                <a:off x="1102107" y="4148687"/>
                <a:ext cx="3706430" cy="76944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rPr>
                  <a:t>Small, compact, &amp; maneuverable, Maestro is a single-contained unit that fits into any operating room, or rapidly deployed between different rooms </a:t>
                </a:r>
              </a:p>
            </p:txBody>
          </p:sp>
        </p:grp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B860B70-E67A-2659-AB70-5E9C37CF12B9}"/>
                </a:ext>
              </a:extLst>
            </p:cNvPr>
            <p:cNvCxnSpPr>
              <a:cxnSpLocks/>
            </p:cNvCxnSpPr>
            <p:nvPr/>
          </p:nvCxnSpPr>
          <p:spPr>
            <a:xfrm>
              <a:off x="3125771" y="4758870"/>
              <a:ext cx="0" cy="10687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F012E27-CA09-1B0E-6F59-9B534EC22DB4}"/>
                </a:ext>
              </a:extLst>
            </p:cNvPr>
            <p:cNvCxnSpPr>
              <a:cxnSpLocks/>
            </p:cNvCxnSpPr>
            <p:nvPr/>
          </p:nvCxnSpPr>
          <p:spPr>
            <a:xfrm>
              <a:off x="3971933" y="4908727"/>
              <a:ext cx="29527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08662414-D5D8-D500-CCF4-0816B6C39CD9}"/>
                </a:ext>
              </a:extLst>
            </p:cNvPr>
            <p:cNvCxnSpPr>
              <a:cxnSpLocks/>
              <a:endCxn id="154" idx="2"/>
            </p:cNvCxnSpPr>
            <p:nvPr/>
          </p:nvCxnSpPr>
          <p:spPr>
            <a:xfrm>
              <a:off x="3125771" y="5175756"/>
              <a:ext cx="806152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90CDCE7B-5EA4-305C-9C00-9F4B7FF837E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31923" y="5144301"/>
              <a:ext cx="62909" cy="62909"/>
            </a:xfrm>
            <a:prstGeom prst="ellipse">
              <a:avLst/>
            </a:prstGeom>
            <a:solidFill>
              <a:srgbClr val="42618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 w="3175">
                  <a:solidFill>
                    <a:srgbClr val="00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CFD7DA0-FFC7-3B21-E6AD-96B2D0D50930}"/>
              </a:ext>
            </a:extLst>
          </p:cNvPr>
          <p:cNvGrpSpPr/>
          <p:nvPr/>
        </p:nvGrpSpPr>
        <p:grpSpPr>
          <a:xfrm>
            <a:off x="6623476" y="1198000"/>
            <a:ext cx="5527647" cy="4450886"/>
            <a:chOff x="6623476" y="1198000"/>
            <a:chExt cx="5527647" cy="4450886"/>
          </a:xfrm>
        </p:grpSpPr>
        <p:grpSp>
          <p:nvGrpSpPr>
            <p:cNvPr id="172" name="Group 171">
              <a:extLst>
                <a:ext uri="{FF2B5EF4-FFF2-40B4-BE49-F238E27FC236}">
                  <a16:creationId xmlns:a16="http://schemas.microsoft.com/office/drawing/2014/main" id="{E4D78275-FE57-490B-E100-42FDCA3B6D99}"/>
                </a:ext>
              </a:extLst>
            </p:cNvPr>
            <p:cNvGrpSpPr/>
            <p:nvPr/>
          </p:nvGrpSpPr>
          <p:grpSpPr>
            <a:xfrm>
              <a:off x="7078242" y="1198000"/>
              <a:ext cx="5072881" cy="1626090"/>
              <a:chOff x="7109992" y="1198000"/>
              <a:chExt cx="5072881" cy="1626090"/>
            </a:xfrm>
          </p:grpSpPr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C1423D97-3BE1-632B-4C2A-CC94FC87C4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1447" y="1612067"/>
                <a:ext cx="1947376" cy="8253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17FAD64C-018C-A418-E8FE-93D70BE61C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1447" y="1620320"/>
                <a:ext cx="0" cy="1138079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332E8DF3-4DBC-42A6-BC14-3400F2131F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88823" y="1337630"/>
                <a:ext cx="7415" cy="1043638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5" name="Group 114">
                <a:extLst>
                  <a:ext uri="{FF2B5EF4-FFF2-40B4-BE49-F238E27FC236}">
                    <a16:creationId xmlns:a16="http://schemas.microsoft.com/office/drawing/2014/main" id="{CDD8751C-F5B3-BD52-F61C-1FF082B9D11E}"/>
                  </a:ext>
                </a:extLst>
              </p:cNvPr>
              <p:cNvGrpSpPr/>
              <p:nvPr/>
            </p:nvGrpSpPr>
            <p:grpSpPr>
              <a:xfrm>
                <a:off x="9088823" y="1198000"/>
                <a:ext cx="3094050" cy="1183268"/>
                <a:chOff x="1126747" y="3729447"/>
                <a:chExt cx="3879079" cy="1183268"/>
              </a:xfrm>
            </p:grpSpPr>
            <p:sp>
              <p:nvSpPr>
                <p:cNvPr id="116" name="TextBox 115">
                  <a:extLst>
                    <a:ext uri="{FF2B5EF4-FFF2-40B4-BE49-F238E27FC236}">
                      <a16:creationId xmlns:a16="http://schemas.microsoft.com/office/drawing/2014/main" id="{426A8C5C-E614-C68B-A062-8AE85CE5A9F2}"/>
                    </a:ext>
                  </a:extLst>
                </p:cNvPr>
                <p:cNvSpPr txBox="1"/>
                <p:nvPr/>
              </p:nvSpPr>
              <p:spPr>
                <a:xfrm>
                  <a:off x="1126747" y="3729447"/>
                  <a:ext cx="347429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87A5C1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AI Scope Control </a:t>
                  </a:r>
                  <a:endParaRPr kumimoji="0" lang="en-US" sz="1100" b="0" i="0" u="none" strike="noStrike" kern="1200" cap="none" spc="0" normalizeH="0" baseline="30000" noProof="0">
                    <a:ln>
                      <a:noFill/>
                    </a:ln>
                    <a:solidFill>
                      <a:srgbClr val="87A5C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TextBox 116">
                  <a:extLst>
                    <a:ext uri="{FF2B5EF4-FFF2-40B4-BE49-F238E27FC236}">
                      <a16:creationId xmlns:a16="http://schemas.microsoft.com/office/drawing/2014/main" id="{D71261A1-0642-0B7F-403C-7CA38D4D1B7F}"/>
                    </a:ext>
                  </a:extLst>
                </p:cNvPr>
                <p:cNvSpPr txBox="1"/>
                <p:nvPr/>
              </p:nvSpPr>
              <p:spPr>
                <a:xfrm>
                  <a:off x="1157418" y="4143274"/>
                  <a:ext cx="3848408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Assisted Scope Control is an AI-powered capability that adjusts the laparoscope autonomously; always providing the surgeon with the optimal view </a:t>
                  </a:r>
                </a:p>
              </p:txBody>
            </p:sp>
          </p:grpSp>
          <p:sp>
            <p:nvSpPr>
              <p:cNvPr id="149" name="Oval 148">
                <a:extLst>
                  <a:ext uri="{FF2B5EF4-FFF2-40B4-BE49-F238E27FC236}">
                    <a16:creationId xmlns:a16="http://schemas.microsoft.com/office/drawing/2014/main" id="{A494E607-C94A-F723-26B6-0B0810CD73D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109992" y="2761181"/>
                <a:ext cx="62909" cy="62909"/>
              </a:xfrm>
              <a:prstGeom prst="ellipse">
                <a:avLst/>
              </a:prstGeom>
              <a:solidFill>
                <a:srgbClr val="426185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 w="3175">
                    <a:solidFill>
                      <a:srgbClr val="00000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4CDC5DB8-8060-A762-0CC7-6253D19010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23476" y="3141213"/>
              <a:ext cx="62909" cy="62909"/>
            </a:xfrm>
            <a:prstGeom prst="ellipse">
              <a:avLst/>
            </a:prstGeom>
            <a:solidFill>
              <a:srgbClr val="426185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 w="3175">
                  <a:solidFill>
                    <a:srgbClr val="00000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endParaRPr>
            </a:p>
          </p:txBody>
        </p: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16DC4668-58A3-8DC7-E5FA-E420D62EA96A}"/>
                </a:ext>
              </a:extLst>
            </p:cNvPr>
            <p:cNvGrpSpPr/>
            <p:nvPr/>
          </p:nvGrpSpPr>
          <p:grpSpPr>
            <a:xfrm>
              <a:off x="6686385" y="3104265"/>
              <a:ext cx="5308545" cy="1183268"/>
              <a:chOff x="6718135" y="3104265"/>
              <a:chExt cx="5308545" cy="1183268"/>
            </a:xfrm>
          </p:grpSpPr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A9A298E8-B452-0C4C-BE28-4B01681197A9}"/>
                  </a:ext>
                </a:extLst>
              </p:cNvPr>
              <p:cNvGrpSpPr/>
              <p:nvPr/>
            </p:nvGrpSpPr>
            <p:grpSpPr>
              <a:xfrm>
                <a:off x="6718135" y="3172667"/>
                <a:ext cx="2378103" cy="994007"/>
                <a:chOff x="6328858" y="3213184"/>
                <a:chExt cx="2378103" cy="994007"/>
              </a:xfrm>
            </p:grpSpPr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00C18F55-30F1-5BC2-529F-621724DF56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56854" y="3690003"/>
                  <a:ext cx="142692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>
                  <a:extLst>
                    <a:ext uri="{FF2B5EF4-FFF2-40B4-BE49-F238E27FC236}">
                      <a16:creationId xmlns:a16="http://schemas.microsoft.com/office/drawing/2014/main" id="{F4E20901-D84D-D2FA-DAD3-7C1CD77A94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6328858" y="3213184"/>
                  <a:ext cx="2227996" cy="0"/>
                </a:xfrm>
                <a:prstGeom prst="line">
                  <a:avLst/>
                </a:prstGeom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>
                  <a:extLst>
                    <a:ext uri="{FF2B5EF4-FFF2-40B4-BE49-F238E27FC236}">
                      <a16:creationId xmlns:a16="http://schemas.microsoft.com/office/drawing/2014/main" id="{6E6B6736-75FA-8166-369D-ACEC110837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99546" y="3257994"/>
                  <a:ext cx="7415" cy="949197"/>
                </a:xfrm>
                <a:prstGeom prst="line">
                  <a:avLst/>
                </a:prstGeom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>
                  <a:extLst>
                    <a:ext uri="{FF2B5EF4-FFF2-40B4-BE49-F238E27FC236}">
                      <a16:creationId xmlns:a16="http://schemas.microsoft.com/office/drawing/2014/main" id="{3874E142-9857-4B79-1CC0-5B8DA780A0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556854" y="3213185"/>
                  <a:ext cx="0" cy="474345"/>
                </a:xfrm>
                <a:prstGeom prst="line">
                  <a:avLst/>
                </a:prstGeom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9" name="Group 168">
                <a:extLst>
                  <a:ext uri="{FF2B5EF4-FFF2-40B4-BE49-F238E27FC236}">
                    <a16:creationId xmlns:a16="http://schemas.microsoft.com/office/drawing/2014/main" id="{FCF1EF5B-C20F-F9B1-48EF-827922450761}"/>
                  </a:ext>
                </a:extLst>
              </p:cNvPr>
              <p:cNvGrpSpPr/>
              <p:nvPr/>
            </p:nvGrpSpPr>
            <p:grpSpPr>
              <a:xfrm>
                <a:off x="9088823" y="3104265"/>
                <a:ext cx="2937857" cy="1183268"/>
                <a:chOff x="9284397" y="3331948"/>
                <a:chExt cx="2937857" cy="1183268"/>
              </a:xfrm>
            </p:grpSpPr>
            <p:sp>
              <p:nvSpPr>
                <p:cNvPr id="156" name="TextBox 155">
                  <a:extLst>
                    <a:ext uri="{FF2B5EF4-FFF2-40B4-BE49-F238E27FC236}">
                      <a16:creationId xmlns:a16="http://schemas.microsoft.com/office/drawing/2014/main" id="{C2BF2B46-753D-9EA8-65AA-458C21BC0D6C}"/>
                    </a:ext>
                  </a:extLst>
                </p:cNvPr>
                <p:cNvSpPr txBox="1"/>
                <p:nvPr/>
              </p:nvSpPr>
              <p:spPr>
                <a:xfrm>
                  <a:off x="9284397" y="3331948"/>
                  <a:ext cx="280729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87A5C1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OTS Compatible</a:t>
                  </a:r>
                  <a:endParaRPr kumimoji="0" lang="en-US" sz="1100" b="0" i="0" u="none" strike="noStrike" kern="1200" cap="none" spc="0" normalizeH="0" baseline="30000" noProof="0">
                    <a:ln>
                      <a:noFill/>
                    </a:ln>
                    <a:solidFill>
                      <a:srgbClr val="87A5C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TextBox 156">
                  <a:extLst>
                    <a:ext uri="{FF2B5EF4-FFF2-40B4-BE49-F238E27FC236}">
                      <a16:creationId xmlns:a16="http://schemas.microsoft.com/office/drawing/2014/main" id="{2F8DB476-2215-541A-BABF-00DA90A6145F}"/>
                    </a:ext>
                  </a:extLst>
                </p:cNvPr>
                <p:cNvSpPr txBox="1"/>
                <p:nvPr/>
              </p:nvSpPr>
              <p:spPr>
                <a:xfrm>
                  <a:off x="9308861" y="3745775"/>
                  <a:ext cx="2913393" cy="76944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Maestro enhances any existing laparoscopic instrument, allowing the surgeon to have increased capability with their preferred instrument set</a:t>
                  </a:r>
                </a:p>
              </p:txBody>
            </p:sp>
          </p:grpSp>
        </p:grp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1FD61FB3-5AE7-F995-FA2A-1D07EB5E2B80}"/>
                </a:ext>
              </a:extLst>
            </p:cNvPr>
            <p:cNvGrpSpPr/>
            <p:nvPr/>
          </p:nvGrpSpPr>
          <p:grpSpPr>
            <a:xfrm>
              <a:off x="7655134" y="4166674"/>
              <a:ext cx="4495989" cy="1482212"/>
              <a:chOff x="7686884" y="4166674"/>
              <a:chExt cx="4495989" cy="1482212"/>
            </a:xfrm>
          </p:grpSpPr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59474B5F-B815-D451-B4C1-98004E6C981B}"/>
                  </a:ext>
                </a:extLst>
              </p:cNvPr>
              <p:cNvGrpSpPr/>
              <p:nvPr/>
            </p:nvGrpSpPr>
            <p:grpSpPr>
              <a:xfrm>
                <a:off x="7718339" y="4215435"/>
                <a:ext cx="1377900" cy="1433451"/>
                <a:chOff x="6326168" y="3267162"/>
                <a:chExt cx="1377900" cy="1433451"/>
              </a:xfrm>
            </p:grpSpPr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957451BF-9E9C-BFC5-27F6-A48604922B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326168" y="3267162"/>
                  <a:ext cx="0" cy="836522"/>
                </a:xfrm>
                <a:prstGeom prst="line">
                  <a:avLst/>
                </a:prstGeom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>
                  <a:extLst>
                    <a:ext uri="{FF2B5EF4-FFF2-40B4-BE49-F238E27FC236}">
                      <a16:creationId xmlns:a16="http://schemas.microsoft.com/office/drawing/2014/main" id="{D98A64A6-F503-DF19-2586-55A1E67DF2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01027" y="3745635"/>
                  <a:ext cx="3041" cy="954978"/>
                </a:xfrm>
                <a:prstGeom prst="line">
                  <a:avLst/>
                </a:prstGeom>
                <a:ln w="635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12E64F1B-7B1E-C384-04E6-5A4AFB3CFD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718339" y="5051957"/>
                <a:ext cx="1377900" cy="0"/>
              </a:xfrm>
              <a:prstGeom prst="line">
                <a:avLst/>
              </a:prstGeom>
              <a:ln w="635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49672A6F-2A15-1E02-AE4E-B3C166C1C3D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686884" y="4166674"/>
                <a:ext cx="62909" cy="62909"/>
              </a:xfrm>
              <a:prstGeom prst="ellipse">
                <a:avLst/>
              </a:prstGeom>
              <a:solidFill>
                <a:srgbClr val="426185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 w="3175">
                    <a:solidFill>
                      <a:srgbClr val="000000"/>
                    </a:solidFill>
                  </a:ln>
                  <a:solidFill>
                    <a:prstClr val="white"/>
                  </a:solidFill>
                  <a:effectLst/>
                  <a:uLnTx/>
                  <a:uFillTx/>
                  <a:latin typeface="Montserrat" panose="00000500000000000000" pitchFamily="2" charset="0"/>
                  <a:ea typeface="+mn-ea"/>
                  <a:cs typeface="+mn-cs"/>
                </a:endParaRPr>
              </a:p>
            </p:txBody>
          </p:sp>
          <p:grpSp>
            <p:nvGrpSpPr>
              <p:cNvPr id="170" name="Group 169">
                <a:extLst>
                  <a:ext uri="{FF2B5EF4-FFF2-40B4-BE49-F238E27FC236}">
                    <a16:creationId xmlns:a16="http://schemas.microsoft.com/office/drawing/2014/main" id="{12C107D2-EFEA-E1B9-1389-F7DCEBF7FC69}"/>
                  </a:ext>
                </a:extLst>
              </p:cNvPr>
              <p:cNvGrpSpPr/>
              <p:nvPr/>
            </p:nvGrpSpPr>
            <p:grpSpPr>
              <a:xfrm>
                <a:off x="9088822" y="4582279"/>
                <a:ext cx="3094051" cy="1013991"/>
                <a:chOff x="9315851" y="4790602"/>
                <a:chExt cx="3094051" cy="1013991"/>
              </a:xfrm>
            </p:grpSpPr>
            <p:sp>
              <p:nvSpPr>
                <p:cNvPr id="158" name="TextBox 157">
                  <a:extLst>
                    <a:ext uri="{FF2B5EF4-FFF2-40B4-BE49-F238E27FC236}">
                      <a16:creationId xmlns:a16="http://schemas.microsoft.com/office/drawing/2014/main" id="{D75D390D-5E24-9C67-FD9F-62D17AEF37FE}"/>
                    </a:ext>
                  </a:extLst>
                </p:cNvPr>
                <p:cNvSpPr txBox="1"/>
                <p:nvPr/>
              </p:nvSpPr>
              <p:spPr>
                <a:xfrm>
                  <a:off x="9315851" y="4790602"/>
                  <a:ext cx="309405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87A5C1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Increased Comfort</a:t>
                  </a:r>
                  <a:endParaRPr kumimoji="0" lang="en-US" sz="1100" b="0" i="0" u="none" strike="noStrike" kern="1200" cap="none" spc="0" normalizeH="0" baseline="30000" noProof="0">
                    <a:ln>
                      <a:noFill/>
                    </a:ln>
                    <a:solidFill>
                      <a:srgbClr val="87A5C1"/>
                    </a:solidFill>
                    <a:effectLst/>
                    <a:uLnTx/>
                    <a:uFillTx/>
                    <a:latin typeface="Montserrat" panose="00000500000000000000" pitchFamily="2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59" name="TextBox 158">
                  <a:extLst>
                    <a:ext uri="{FF2B5EF4-FFF2-40B4-BE49-F238E27FC236}">
                      <a16:creationId xmlns:a16="http://schemas.microsoft.com/office/drawing/2014/main" id="{E8C82137-3E70-F051-6325-11CC9947CC64}"/>
                    </a:ext>
                  </a:extLst>
                </p:cNvPr>
                <p:cNvSpPr txBox="1"/>
                <p:nvPr/>
              </p:nvSpPr>
              <p:spPr>
                <a:xfrm>
                  <a:off x="9340317" y="5204429"/>
                  <a:ext cx="2611554" cy="600164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Montserrat" panose="00000500000000000000" pitchFamily="2" charset="0"/>
                      <a:ea typeface="+mn-ea"/>
                      <a:cs typeface="+mn-cs"/>
                    </a:rPr>
                    <a:t>Improved operating workspace and ergonomics yield reduced physical &amp; mental fatigue</a:t>
                  </a:r>
                </a:p>
              </p:txBody>
            </p: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BE6D039-D810-5F59-C510-8099510DD08F}"/>
              </a:ext>
            </a:extLst>
          </p:cNvPr>
          <p:cNvSpPr txBox="1"/>
          <p:nvPr/>
        </p:nvSpPr>
        <p:spPr>
          <a:xfrm>
            <a:off x="21856" y="623847"/>
            <a:ext cx="67857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88AB4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Commercial Hardware Prototype</a:t>
            </a:r>
            <a:endParaRPr kumimoji="0" lang="en-US" sz="1050" b="0" i="0" u="none" strike="noStrike" kern="1200" cap="none" spc="0" normalizeH="0" baseline="30000" noProof="0" dirty="0">
              <a:ln>
                <a:noFill/>
              </a:ln>
              <a:solidFill>
                <a:srgbClr val="688AB4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4328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ustomShape 1"/>
          <p:cNvSpPr/>
          <p:nvPr/>
        </p:nvSpPr>
        <p:spPr>
          <a:xfrm>
            <a:off x="1951560" y="133560"/>
            <a:ext cx="8339040" cy="6519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91440" rIns="90000" bIns="91440" anchor="b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endParaRPr kumimoji="0" lang="en-US" sz="4400" b="0" i="0" u="none" strike="noStrike" kern="1200" cap="none" spc="296" normalizeH="0" baseline="0" noProof="0">
              <a:ln>
                <a:noFill/>
              </a:ln>
              <a:solidFill>
                <a:srgbClr val="161820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01744D0F-D924-447F-B759-182CE60B7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sz="4800" cap="all" spc="300">
                <a:solidFill>
                  <a:schemeClr val="bg1"/>
                </a:solidFill>
                <a:latin typeface="Montserrat" panose="00000500000000000000" pitchFamily="2" charset="0"/>
                <a:cs typeface="Calibri"/>
              </a:rPr>
              <a:t>comprehensive sensing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3C91E25-0EBD-4BE5-8E6E-1A95AF7DBDDC}"/>
              </a:ext>
            </a:extLst>
          </p:cNvPr>
          <p:cNvGrpSpPr/>
          <p:nvPr/>
        </p:nvGrpSpPr>
        <p:grpSpPr>
          <a:xfrm>
            <a:off x="1415734" y="3380781"/>
            <a:ext cx="5678239" cy="764373"/>
            <a:chOff x="1831688" y="2494989"/>
            <a:chExt cx="5678239" cy="764373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EABFB6D-5B6C-4B5E-A14F-19DE955A4C27}"/>
                </a:ext>
              </a:extLst>
            </p:cNvPr>
            <p:cNvSpPr txBox="1"/>
            <p:nvPr/>
          </p:nvSpPr>
          <p:spPr>
            <a:xfrm>
              <a:off x="2637591" y="2494989"/>
              <a:ext cx="4872336" cy="70788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positions, </a:t>
              </a: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D2A05E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forces, &amp; movements directly applied</a:t>
              </a: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87A5C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</a:t>
              </a: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by the surgeon on the instruments</a:t>
              </a:r>
            </a:p>
          </p:txBody>
        </p:sp>
        <p:pic>
          <p:nvPicPr>
            <p:cNvPr id="3" name="Picture 2" descr="Icon&#10;&#10;Description automatically generated">
              <a:extLst>
                <a:ext uri="{FF2B5EF4-FFF2-40B4-BE49-F238E27FC236}">
                  <a16:creationId xmlns:a16="http://schemas.microsoft.com/office/drawing/2014/main" id="{25C6B777-F5A9-4A7C-8E46-DEE2DB5D4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831688" y="2587688"/>
              <a:ext cx="671674" cy="671674"/>
            </a:xfrm>
            <a:prstGeom prst="rect">
              <a:avLst/>
            </a:prstGeom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AF30FEA-DBF1-484D-8896-44551B4E5292}"/>
              </a:ext>
            </a:extLst>
          </p:cNvPr>
          <p:cNvGrpSpPr/>
          <p:nvPr/>
        </p:nvGrpSpPr>
        <p:grpSpPr>
          <a:xfrm>
            <a:off x="1371388" y="4600625"/>
            <a:ext cx="5722584" cy="787275"/>
            <a:chOff x="1773887" y="5334458"/>
            <a:chExt cx="5722584" cy="787275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66D9711-D4B3-4EE5-BBFF-99F9B7668AD2}"/>
                </a:ext>
              </a:extLst>
            </p:cNvPr>
            <p:cNvSpPr txBox="1"/>
            <p:nvPr/>
          </p:nvSpPr>
          <p:spPr>
            <a:xfrm>
              <a:off x="2637590" y="5361833"/>
              <a:ext cx="4858881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87A5C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surgical technique, steps and transitions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 </a:t>
              </a: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of the procedure</a:t>
              </a:r>
            </a:p>
          </p:txBody>
        </p:sp>
        <p:pic>
          <p:nvPicPr>
            <p:cNvPr id="5" name="Picture 4" descr="Icon&#10;&#10;Description automatically generated">
              <a:extLst>
                <a:ext uri="{FF2B5EF4-FFF2-40B4-BE49-F238E27FC236}">
                  <a16:creationId xmlns:a16="http://schemas.microsoft.com/office/drawing/2014/main" id="{6FC0DDB4-F5AF-4A5C-BCE5-46C0968C4A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773887" y="5334458"/>
              <a:ext cx="787275" cy="787275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926CF18-8862-4237-A335-1300E80AA5E4}"/>
              </a:ext>
            </a:extLst>
          </p:cNvPr>
          <p:cNvGrpSpPr/>
          <p:nvPr/>
        </p:nvGrpSpPr>
        <p:grpSpPr>
          <a:xfrm>
            <a:off x="1438902" y="2078302"/>
            <a:ext cx="5792957" cy="707886"/>
            <a:chOff x="1831688" y="3890438"/>
            <a:chExt cx="5792957" cy="70788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2807278-452B-422A-A6DD-98D6D6A38299}"/>
                </a:ext>
              </a:extLst>
            </p:cNvPr>
            <p:cNvSpPr txBox="1"/>
            <p:nvPr/>
          </p:nvSpPr>
          <p:spPr>
            <a:xfrm>
              <a:off x="2637591" y="3890438"/>
              <a:ext cx="4987054" cy="70788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</a:t>
              </a: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87A5C1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OR environment </a:t>
              </a: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– patient, surgeon, bed, equipment, ports, and their interactions</a:t>
              </a:r>
            </a:p>
          </p:txBody>
        </p:sp>
        <p:pic>
          <p:nvPicPr>
            <p:cNvPr id="7" name="Picture 6" descr="Icon&#10;&#10;Description automatically generated">
              <a:extLst>
                <a:ext uri="{FF2B5EF4-FFF2-40B4-BE49-F238E27FC236}">
                  <a16:creationId xmlns:a16="http://schemas.microsoft.com/office/drawing/2014/main" id="{C5BA10BD-0F75-4979-8090-B3A5DABA3AB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831688" y="3904614"/>
              <a:ext cx="671674" cy="671674"/>
            </a:xfrm>
            <a:prstGeom prst="rect">
              <a:avLst/>
            </a:prstGeom>
          </p:spPr>
        </p:pic>
      </p:grpSp>
      <p:sp>
        <p:nvSpPr>
          <p:cNvPr id="2" name="Title 2">
            <a:extLst>
              <a:ext uri="{FF2B5EF4-FFF2-40B4-BE49-F238E27FC236}">
                <a16:creationId xmlns:a16="http://schemas.microsoft.com/office/drawing/2014/main" id="{116E3B79-1EAF-EAA7-F1D9-7BED9038B741}"/>
              </a:ext>
            </a:extLst>
          </p:cNvPr>
          <p:cNvSpPr txBox="1">
            <a:spLocks/>
          </p:cNvSpPr>
          <p:nvPr/>
        </p:nvSpPr>
        <p:spPr>
          <a:xfrm>
            <a:off x="1064019" y="5870613"/>
            <a:ext cx="6466232" cy="652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all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/>
                <a:ea typeface="+mj-ea"/>
                <a:cs typeface="Calibri"/>
              </a:rPr>
              <a:t>Actionable and viable capabilities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2C119C-B2C6-82BC-7829-C017CF12136A}"/>
              </a:ext>
            </a:extLst>
          </p:cNvPr>
          <p:cNvSpPr txBox="1"/>
          <p:nvPr/>
        </p:nvSpPr>
        <p:spPr>
          <a:xfrm>
            <a:off x="1148006" y="756198"/>
            <a:ext cx="45481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688AB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Unique &amp; Proprietary </a:t>
            </a:r>
          </a:p>
        </p:txBody>
      </p:sp>
      <p:sp>
        <p:nvSpPr>
          <p:cNvPr id="9" name="Slide Number Placeholder 12">
            <a:extLst>
              <a:ext uri="{FF2B5EF4-FFF2-40B4-BE49-F238E27FC236}">
                <a16:creationId xmlns:a16="http://schemas.microsoft.com/office/drawing/2014/main" id="{9B7EDFA9-AC44-74C1-EAB6-112E55AFE5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51730" y="18781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70F3315-9F0B-CE48-B743-2135E93560C6}" type="slidenum">
              <a:rPr kumimoji="0" 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304931-E382-FE96-88B5-6B76BE356A06}"/>
              </a:ext>
            </a:extLst>
          </p:cNvPr>
          <p:cNvSpPr/>
          <p:nvPr/>
        </p:nvSpPr>
        <p:spPr>
          <a:xfrm>
            <a:off x="4095750" y="6540500"/>
            <a:ext cx="4000500" cy="317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ORSensing (3)">
            <a:hlinkClick r:id="" action="ppaction://media"/>
            <a:extLst>
              <a:ext uri="{FF2B5EF4-FFF2-40B4-BE49-F238E27FC236}">
                <a16:creationId xmlns:a16="http://schemas.microsoft.com/office/drawing/2014/main" id="{CFC6EB21-615B-AA9B-E3B6-DD204476213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0.4081"/>
                </p14:media>
              </p:ext>
            </p:extLst>
          </p:nvPr>
        </p:nvPicPr>
        <p:blipFill rotWithShape="1">
          <a:blip r:embed="rId9"/>
          <a:srcRect l="16534" r="20120"/>
          <a:stretch>
            <a:fillRect/>
          </a:stretch>
        </p:blipFill>
        <p:spPr>
          <a:xfrm>
            <a:off x="7750362" y="1478803"/>
            <a:ext cx="3002736" cy="2666351"/>
          </a:xfrm>
          <a:prstGeom prst="rect">
            <a:avLst/>
          </a:prstGeom>
        </p:spPr>
      </p:pic>
      <p:pic>
        <p:nvPicPr>
          <p:cNvPr id="20" name="REC_0004">
            <a:hlinkClick r:id="" action="ppaction://media"/>
            <a:extLst>
              <a:ext uri="{FF2B5EF4-FFF2-40B4-BE49-F238E27FC236}">
                <a16:creationId xmlns:a16="http://schemas.microsoft.com/office/drawing/2014/main" id="{92963931-11C1-9FC2-6390-1BD731B132D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st="476" end="3878"/>
                </p14:media>
              </p:ext>
            </p:extLst>
          </p:nvPr>
        </p:nvPicPr>
        <p:blipFill rotWithShape="1">
          <a:blip r:embed="rId10"/>
          <a:srcRect l="14779" r="9327"/>
          <a:stretch>
            <a:fillRect/>
          </a:stretch>
        </p:blipFill>
        <p:spPr>
          <a:xfrm>
            <a:off x="7750362" y="4297555"/>
            <a:ext cx="3002736" cy="2225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7597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 mute="1">
                <p:cTn id="3" repeatCount="indefinite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2">
            <a:extLst>
              <a:ext uri="{FF2B5EF4-FFF2-40B4-BE49-F238E27FC236}">
                <a16:creationId xmlns:a16="http://schemas.microsoft.com/office/drawing/2014/main" id="{B5CE5320-FA9F-47D3-AEE1-BAB60785D5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3600">
                <a:solidFill>
                  <a:schemeClr val="bg1"/>
                </a:solidFill>
                <a:latin typeface="Montserrat" panose="00000500000000000000" pitchFamily="2" charset="0"/>
                <a:cs typeface="Calibri Light" panose="020F0302020204030204" pitchFamily="34" charset="0"/>
              </a:rPr>
              <a:t>INNOVATING THE MODEL</a:t>
            </a:r>
          </a:p>
        </p:txBody>
      </p:sp>
      <p:pic>
        <p:nvPicPr>
          <p:cNvPr id="104" name="Picture 103">
            <a:extLst>
              <a:ext uri="{FF2B5EF4-FFF2-40B4-BE49-F238E27FC236}">
                <a16:creationId xmlns:a16="http://schemas.microsoft.com/office/drawing/2014/main" id="{C6E6226D-D750-0C0C-C9F1-E687E6227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116" y="3334053"/>
            <a:ext cx="8844025" cy="268575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93FDBFB-AB86-4148-DA6C-6152060A5330}"/>
              </a:ext>
            </a:extLst>
          </p:cNvPr>
          <p:cNvGrpSpPr/>
          <p:nvPr/>
        </p:nvGrpSpPr>
        <p:grpSpPr>
          <a:xfrm>
            <a:off x="2016668" y="1512580"/>
            <a:ext cx="8158663" cy="1467152"/>
            <a:chOff x="2015663" y="1548216"/>
            <a:chExt cx="8158663" cy="1467152"/>
          </a:xfrm>
        </p:grpSpPr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73F3271A-183E-BB53-4B59-3361196CF87D}"/>
                </a:ext>
              </a:extLst>
            </p:cNvPr>
            <p:cNvGrpSpPr/>
            <p:nvPr/>
          </p:nvGrpSpPr>
          <p:grpSpPr>
            <a:xfrm>
              <a:off x="2015663" y="1548216"/>
              <a:ext cx="8158663" cy="1467152"/>
              <a:chOff x="1362300" y="3993796"/>
              <a:chExt cx="8158663" cy="1467152"/>
            </a:xfrm>
          </p:grpSpPr>
          <p:grpSp>
            <p:nvGrpSpPr>
              <p:cNvPr id="114" name="Group 113">
                <a:extLst>
                  <a:ext uri="{FF2B5EF4-FFF2-40B4-BE49-F238E27FC236}">
                    <a16:creationId xmlns:a16="http://schemas.microsoft.com/office/drawing/2014/main" id="{510F3E67-1270-F59B-3670-984396A1D82B}"/>
                  </a:ext>
                </a:extLst>
              </p:cNvPr>
              <p:cNvGrpSpPr/>
              <p:nvPr/>
            </p:nvGrpSpPr>
            <p:grpSpPr>
              <a:xfrm>
                <a:off x="1362300" y="4064552"/>
                <a:ext cx="4303814" cy="1396396"/>
                <a:chOff x="676486" y="4126964"/>
                <a:chExt cx="4303814" cy="1396396"/>
              </a:xfrm>
            </p:grpSpPr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C33A92AF-337A-8A74-F717-B3689AFDC128}"/>
                    </a:ext>
                  </a:extLst>
                </p:cNvPr>
                <p:cNvGrpSpPr/>
                <p:nvPr/>
              </p:nvGrpSpPr>
              <p:grpSpPr>
                <a:xfrm>
                  <a:off x="1751303" y="4126964"/>
                  <a:ext cx="3228997" cy="1396396"/>
                  <a:chOff x="1622775" y="4533964"/>
                  <a:chExt cx="3228997" cy="1396396"/>
                </a:xfrm>
              </p:grpSpPr>
              <p:grpSp>
                <p:nvGrpSpPr>
                  <p:cNvPr id="98" name="Group 97">
                    <a:extLst>
                      <a:ext uri="{FF2B5EF4-FFF2-40B4-BE49-F238E27FC236}">
                        <a16:creationId xmlns:a16="http://schemas.microsoft.com/office/drawing/2014/main" id="{CF73E0F9-B3B6-EFD4-7C54-3CF0F6032976}"/>
                      </a:ext>
                    </a:extLst>
                  </p:cNvPr>
                  <p:cNvGrpSpPr/>
                  <p:nvPr/>
                </p:nvGrpSpPr>
                <p:grpSpPr>
                  <a:xfrm>
                    <a:off x="1622775" y="4533964"/>
                    <a:ext cx="2383199" cy="1044752"/>
                    <a:chOff x="1285704" y="1931663"/>
                    <a:chExt cx="2383199" cy="1044752"/>
                  </a:xfrm>
                </p:grpSpPr>
                <p:sp>
                  <p:nvSpPr>
                    <p:cNvPr id="101" name="TextBox 100">
                      <a:extLst>
                        <a:ext uri="{FF2B5EF4-FFF2-40B4-BE49-F238E27FC236}">
                          <a16:creationId xmlns:a16="http://schemas.microsoft.com/office/drawing/2014/main" id="{820DA088-2479-05AD-89A8-37D299AB3FE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85704" y="1931663"/>
                      <a:ext cx="2383199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Accessible Technology</a:t>
                      </a:r>
                    </a:p>
                  </p:txBody>
                </p:sp>
                <p:sp>
                  <p:nvSpPr>
                    <p:cNvPr id="102" name="TextBox 101">
                      <a:extLst>
                        <a:ext uri="{FF2B5EF4-FFF2-40B4-BE49-F238E27FC236}">
                          <a16:creationId xmlns:a16="http://schemas.microsoft.com/office/drawing/2014/main" id="{448E9E15-C978-D8F6-AD16-08D31752706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285704" y="2637861"/>
                      <a:ext cx="2383199" cy="338554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Simplifying the</a:t>
                      </a:r>
                      <a:r>
                        <a:rPr lang="en-US" sz="1600">
                          <a:solidFill>
                            <a:srgbClr val="FFFFFF"/>
                          </a:solidFill>
                          <a:latin typeface="Calibri" panose="020F0502020204030204"/>
                        </a:rPr>
                        <a:t> Journey</a:t>
                      </a:r>
                      <a:endPara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100" name="TextBox 99">
                    <a:extLst>
                      <a:ext uri="{FF2B5EF4-FFF2-40B4-BE49-F238E27FC236}">
                        <a16:creationId xmlns:a16="http://schemas.microsoft.com/office/drawing/2014/main" id="{9DB8FB03-57ED-521F-7631-841BF833B3F9}"/>
                      </a:ext>
                    </a:extLst>
                  </p:cNvPr>
                  <p:cNvSpPr txBox="1"/>
                  <p:nvPr/>
                </p:nvSpPr>
                <p:spPr>
                  <a:xfrm>
                    <a:off x="1622775" y="5591806"/>
                    <a:ext cx="32289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Reduced Resource Burden</a:t>
                    </a:r>
                  </a:p>
                </p:txBody>
              </p:sp>
            </p:grpSp>
            <p:pic>
              <p:nvPicPr>
                <p:cNvPr id="110" name="Picture 109" descr="Icon&#10;&#10;Description automatically generated">
                  <a:extLst>
                    <a:ext uri="{FF2B5EF4-FFF2-40B4-BE49-F238E27FC236}">
                      <a16:creationId xmlns:a16="http://schemas.microsoft.com/office/drawing/2014/main" id="{B53A2929-AEA2-25F9-095A-E92D1260D6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76486" y="4164099"/>
                  <a:ext cx="955365" cy="955365"/>
                </a:xfrm>
                <a:prstGeom prst="rect">
                  <a:avLst/>
                </a:prstGeom>
              </p:spPr>
            </p:pic>
          </p:grp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8A826B62-DDD9-0285-8FFE-3C3C0CA27B6B}"/>
                  </a:ext>
                </a:extLst>
              </p:cNvPr>
              <p:cNvGrpSpPr/>
              <p:nvPr/>
            </p:nvGrpSpPr>
            <p:grpSpPr>
              <a:xfrm>
                <a:off x="5826713" y="3993796"/>
                <a:ext cx="3694250" cy="1136025"/>
                <a:chOff x="5072072" y="4018580"/>
                <a:chExt cx="3694250" cy="1136025"/>
              </a:xfrm>
            </p:grpSpPr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629589E2-D946-37A3-5472-3296A7999D17}"/>
                    </a:ext>
                  </a:extLst>
                </p:cNvPr>
                <p:cNvGrpSpPr/>
                <p:nvPr/>
              </p:nvGrpSpPr>
              <p:grpSpPr>
                <a:xfrm>
                  <a:off x="6379575" y="4089336"/>
                  <a:ext cx="2386747" cy="1044752"/>
                  <a:chOff x="2147831" y="2212355"/>
                  <a:chExt cx="2386747" cy="1044752"/>
                </a:xfrm>
              </p:grpSpPr>
              <p:sp>
                <p:nvSpPr>
                  <p:cNvPr id="96" name="TextBox 95">
                    <a:extLst>
                      <a:ext uri="{FF2B5EF4-FFF2-40B4-BE49-F238E27FC236}">
                        <a16:creationId xmlns:a16="http://schemas.microsoft.com/office/drawing/2014/main" id="{18B567FD-DB63-2D5E-E26B-88E168A1C43C}"/>
                      </a:ext>
                    </a:extLst>
                  </p:cNvPr>
                  <p:cNvSpPr txBox="1"/>
                  <p:nvPr/>
                </p:nvSpPr>
                <p:spPr>
                  <a:xfrm>
                    <a:off x="2151379" y="2212355"/>
                    <a:ext cx="238319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Shorter Sales Cycle</a:t>
                    </a:r>
                  </a:p>
                </p:txBody>
              </p:sp>
              <p:sp>
                <p:nvSpPr>
                  <p:cNvPr id="92" name="TextBox 91">
                    <a:extLst>
                      <a:ext uri="{FF2B5EF4-FFF2-40B4-BE49-F238E27FC236}">
                        <a16:creationId xmlns:a16="http://schemas.microsoft.com/office/drawing/2014/main" id="{237A6014-630F-F88C-C88F-9AA1D3FB4D5D}"/>
                      </a:ext>
                    </a:extLst>
                  </p:cNvPr>
                  <p:cNvSpPr txBox="1"/>
                  <p:nvPr/>
                </p:nvSpPr>
                <p:spPr>
                  <a:xfrm>
                    <a:off x="2147831" y="2918553"/>
                    <a:ext cx="238319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High LTV per Customer</a:t>
                    </a:r>
                  </a:p>
                </p:txBody>
              </p:sp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C5789FBE-F483-27D0-B1F2-C9B5233A7676}"/>
                      </a:ext>
                    </a:extLst>
                  </p:cNvPr>
                  <p:cNvSpPr txBox="1"/>
                  <p:nvPr/>
                </p:nvSpPr>
                <p:spPr>
                  <a:xfrm>
                    <a:off x="2147832" y="2574988"/>
                    <a:ext cx="2383199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rPr>
                      <a:t>Built-in Expansion</a:t>
                    </a:r>
                  </a:p>
                </p:txBody>
              </p:sp>
            </p:grpSp>
            <p:pic>
              <p:nvPicPr>
                <p:cNvPr id="112" name="Picture 111" descr="Logo&#10;&#10;Description automatically generated">
                  <a:extLst>
                    <a:ext uri="{FF2B5EF4-FFF2-40B4-BE49-F238E27FC236}">
                      <a16:creationId xmlns:a16="http://schemas.microsoft.com/office/drawing/2014/main" id="{94EE8D70-0F19-9361-35FE-6FABBFAA499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072072" y="4018580"/>
                  <a:ext cx="1217742" cy="1136025"/>
                </a:xfrm>
                <a:prstGeom prst="rect">
                  <a:avLst/>
                </a:prstGeom>
              </p:spPr>
            </p:pic>
          </p:grpSp>
        </p:grp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F5C2B9A5-4BA9-36DB-850D-5F75D73D08E7}"/>
                </a:ext>
              </a:extLst>
            </p:cNvPr>
            <p:cNvSpPr txBox="1"/>
            <p:nvPr/>
          </p:nvSpPr>
          <p:spPr>
            <a:xfrm>
              <a:off x="3111053" y="1981605"/>
              <a:ext cx="32289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Multi-Room Installation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60E064DA-2E04-AA8E-0F2B-9356530D29F8}"/>
                </a:ext>
              </a:extLst>
            </p:cNvPr>
            <p:cNvSpPr txBox="1"/>
            <p:nvPr/>
          </p:nvSpPr>
          <p:spPr>
            <a:xfrm>
              <a:off x="7787578" y="2676814"/>
              <a:ext cx="2383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Drives Connectivity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ED8CDEF-CA77-D9A6-53E9-F92413776520}"/>
              </a:ext>
            </a:extLst>
          </p:cNvPr>
          <p:cNvSpPr txBox="1"/>
          <p:nvPr/>
        </p:nvSpPr>
        <p:spPr>
          <a:xfrm>
            <a:off x="1148006" y="726673"/>
            <a:ext cx="9572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688AB4"/>
                </a:solidFill>
                <a:latin typeface="Montserrat" panose="00000500000000000000" pitchFamily="2" charset="0"/>
              </a:rPr>
              <a:t>Access and Simplicity for Hospitals | Predictability for Moon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00BBA7-6DB4-5905-5405-434CAB06D5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4128" y="3270991"/>
            <a:ext cx="5149078" cy="303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046179"/>
      </p:ext>
    </p:extLst>
  </p:cSld>
  <p:clrMapOvr>
    <a:masterClrMapping/>
  </p:clrMapOvr>
</p:sld>
</file>

<file path=ppt/theme/theme1.xml><?xml version="1.0" encoding="utf-8"?>
<a:theme xmlns:a="http://schemas.openxmlformats.org/drawingml/2006/main" name="MOON SURGICAL TEMPLATE">
  <a:themeElements>
    <a:clrScheme name="MOON ">
      <a:dk1>
        <a:srgbClr val="000000"/>
      </a:dk1>
      <a:lt1>
        <a:srgbClr val="FFFFFF"/>
      </a:lt1>
      <a:dk2>
        <a:srgbClr val="F4EFEF"/>
      </a:dk2>
      <a:lt2>
        <a:srgbClr val="E7E6E6"/>
      </a:lt2>
      <a:accent1>
        <a:srgbClr val="415F84"/>
      </a:accent1>
      <a:accent2>
        <a:srgbClr val="4A4D5C"/>
      </a:accent2>
      <a:accent3>
        <a:srgbClr val="BCBDBF"/>
      </a:accent3>
      <a:accent4>
        <a:srgbClr val="DADDDF"/>
      </a:accent4>
      <a:accent5>
        <a:srgbClr val="151820"/>
      </a:accent5>
      <a:accent6>
        <a:srgbClr val="D1A05C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 Template" id="{18484BFB-9E8D-BB47-8F56-C482445D93A1}" vid="{32BF3EEF-6AEB-5141-BF61-D3BAF1CA147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B197527FD2934B82C49A8671D02389" ma:contentTypeVersion="17" ma:contentTypeDescription="Create a new document." ma:contentTypeScope="" ma:versionID="589ef31dab577ce295dc4b177a6dfb00">
  <xsd:schema xmlns:xsd="http://www.w3.org/2001/XMLSchema" xmlns:xs="http://www.w3.org/2001/XMLSchema" xmlns:p="http://schemas.microsoft.com/office/2006/metadata/properties" xmlns:ns2="b9da111f-4dd8-4dca-806e-820e8fa1b451" xmlns:ns3="c49070ff-def2-4801-9a62-0c30866d3972" targetNamespace="http://schemas.microsoft.com/office/2006/metadata/properties" ma:root="true" ma:fieldsID="df3032faedfd77ac55ae33006adacf79" ns2:_="" ns3:_="">
    <xsd:import namespace="b9da111f-4dd8-4dca-806e-820e8fa1b451"/>
    <xsd:import namespace="c49070ff-def2-4801-9a62-0c30866d397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da111f-4dd8-4dca-806e-820e8fa1b4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6" nillable="true" ma:displayName="État de validation" ma:internalName="_x00c9_tat_x0020_de_x0020_validation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0e0d05fe-f959-41b4-8e0f-c8384295dc0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9070ff-def2-4801-9a62-0c30866d397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f216501f-75ae-4269-a62b-1f01a29c6c49}" ma:internalName="TaxCatchAll" ma:showField="CatchAllData" ma:web="c49070ff-def2-4801-9a62-0c30866d397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b9da111f-4dd8-4dca-806e-820e8fa1b451" xsi:nil="true"/>
    <TaxCatchAll xmlns="c49070ff-def2-4801-9a62-0c30866d3972" xsi:nil="true"/>
    <lcf76f155ced4ddcb4097134ff3c332f xmlns="b9da111f-4dd8-4dca-806e-820e8fa1b45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1EF953D-18A7-4594-963C-54A4EABA1C7E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b9da111f-4dd8-4dca-806e-820e8fa1b451"/>
    <ds:schemaRef ds:uri="c49070ff-def2-4801-9a62-0c30866d3972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FF13DF5-D2C7-45A4-845E-8D77EB6645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E4607B-7640-4F54-B268-535D41494AA1}">
  <ds:schemaRefs>
    <ds:schemaRef ds:uri="c49070ff-def2-4801-9a62-0c30866d3972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b9da111f-4dd8-4dca-806e-820e8fa1b451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MOON SURGICAL TEMPLATE</Template>
  <TotalTime>3</TotalTime>
  <Words>234</Words>
  <Application>Microsoft Macintosh PowerPoint</Application>
  <PresentationFormat>Widescreen</PresentationFormat>
  <Paragraphs>39</Paragraphs>
  <Slides>4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Montserrat</vt:lpstr>
      <vt:lpstr>MOON SURGICAL TEMPLATE</vt:lpstr>
      <vt:lpstr>PowerPoint Presentation</vt:lpstr>
      <vt:lpstr>MAESTRO SYSTEM </vt:lpstr>
      <vt:lpstr>comprehensive sensing</vt:lpstr>
      <vt:lpstr>INNOVATING THE MODEL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Elie de Trogoff</dc:creator>
  <cp:lastModifiedBy>Elie de Trogoff</cp:lastModifiedBy>
  <cp:revision>1</cp:revision>
  <dcterms:created xsi:type="dcterms:W3CDTF">2023-06-05T08:33:39Z</dcterms:created>
  <dcterms:modified xsi:type="dcterms:W3CDTF">2023-06-05T08:37:32Z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0x0101005BB197527FD2934B82C49A8671D02389</vt:lpwstr>
  </property>
  <property fmtid="{D5CDD505-2E9C-101B-9397-08002B2CF9AE}" pid="3" name="MediaServiceImageTags">
    <vt:lpwstr/>
  </property>
</Properties>
</file>